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2" r:id="rId6"/>
    <p:sldId id="263" r:id="rId7"/>
    <p:sldId id="261" r:id="rId8"/>
    <p:sldId id="266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61745-335F-4E37-97E3-D6E1F0527D63}" type="datetimeFigureOut">
              <a:rPr lang="pl-PL" smtClean="0"/>
              <a:pPr/>
              <a:t>2016-07-12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FA7A1-91E6-4A6C-833A-5A1C08FF347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2016-07-12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2016-07-12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2016-07-12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2016-07-12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2016-07-12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2016-07-12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2016-07-12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2016-07-12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2016-07-12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2016-07-12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2016-07-12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2016-07-12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2428891"/>
          </a:xfrm>
        </p:spPr>
        <p:txBody>
          <a:bodyPr>
            <a:normAutofit/>
          </a:bodyPr>
          <a:lstStyle/>
          <a:p>
            <a:r>
              <a:rPr lang="pl-PL" dirty="0" err="1" smtClean="0"/>
              <a:t>Mr</a:t>
            </a:r>
            <a:r>
              <a:rPr lang="pl-PL" dirty="0" smtClean="0"/>
              <a:t> </a:t>
            </a:r>
            <a:r>
              <a:rPr lang="pl-PL" dirty="0" err="1" smtClean="0"/>
              <a:t>Welcome</a:t>
            </a:r>
            <a:r>
              <a:rPr lang="pl-PL" dirty="0" smtClean="0"/>
              <a:t>  Hill </a:t>
            </a:r>
            <a:r>
              <a:rPr lang="pl-PL" sz="4800" b="1" dirty="0" smtClean="0"/>
              <a:t>TANGO</a:t>
            </a:r>
            <a:r>
              <a:rPr lang="pl-PL" dirty="0" smtClean="0"/>
              <a:t> 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429132"/>
            <a:ext cx="6400800" cy="1428760"/>
          </a:xfrm>
        </p:spPr>
        <p:txBody>
          <a:bodyPr>
            <a:normAutofit fontScale="77500" lnSpcReduction="20000"/>
          </a:bodyPr>
          <a:lstStyle/>
          <a:p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r>
              <a:rPr lang="pl-PL" sz="1700" dirty="0" smtClean="0"/>
              <a:t>Na podstawie  Holstein International 2016</a:t>
            </a:r>
            <a:endParaRPr lang="pl-PL" sz="1700" dirty="0"/>
          </a:p>
        </p:txBody>
      </p:sp>
      <p:pic>
        <p:nvPicPr>
          <p:cNvPr id="6" name="Obraz 5" descr="cid:image001.jpg@01CECF0A.C100C9C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928934"/>
            <a:ext cx="135732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2565" y="3071810"/>
            <a:ext cx="121444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643074"/>
          </a:xfrm>
        </p:spPr>
        <p:txBody>
          <a:bodyPr>
            <a:noAutofit/>
          </a:bodyPr>
          <a:lstStyle/>
          <a:p>
            <a:r>
              <a:rPr lang="pl-PL" sz="3200" dirty="0" smtClean="0"/>
              <a:t>Tango uzyskał na polskim indeksie PF wartość </a:t>
            </a:r>
            <a:r>
              <a:rPr lang="pl-PL" sz="3200" b="1" dirty="0" smtClean="0"/>
              <a:t>140</a:t>
            </a:r>
            <a:r>
              <a:rPr lang="pl-PL" sz="3200" dirty="0" smtClean="0"/>
              <a:t> (wycena 1/2016):</a:t>
            </a:r>
            <a:br>
              <a:rPr lang="pl-PL" sz="3200" dirty="0" smtClean="0"/>
            </a:b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85918" y="2000240"/>
            <a:ext cx="6900882" cy="412592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l-PL" dirty="0" err="1" smtClean="0"/>
              <a:t>podindeks</a:t>
            </a:r>
            <a:r>
              <a:rPr lang="pl-PL" dirty="0" smtClean="0"/>
              <a:t> produkcyjny 134,</a:t>
            </a:r>
          </a:p>
          <a:p>
            <a:pPr>
              <a:buFontTx/>
              <a:buChar char="-"/>
            </a:pPr>
            <a:r>
              <a:rPr lang="pl-PL" dirty="0" err="1" smtClean="0"/>
              <a:t>podindeks</a:t>
            </a:r>
            <a:r>
              <a:rPr lang="pl-PL" dirty="0" smtClean="0"/>
              <a:t> pokroju 116,</a:t>
            </a:r>
          </a:p>
          <a:p>
            <a:pPr>
              <a:buFontTx/>
              <a:buChar char="-"/>
            </a:pPr>
            <a:r>
              <a:rPr lang="pl-PL" dirty="0" err="1" smtClean="0"/>
              <a:t>podindeks</a:t>
            </a:r>
            <a:r>
              <a:rPr lang="pl-PL" dirty="0" smtClean="0"/>
              <a:t> płodności 99,</a:t>
            </a:r>
          </a:p>
          <a:p>
            <a:pPr>
              <a:buFontTx/>
              <a:buChar char="-"/>
            </a:pPr>
            <a:r>
              <a:rPr lang="pl-PL" dirty="0" smtClean="0"/>
              <a:t>wydajność mleka 1809 kg, </a:t>
            </a:r>
          </a:p>
          <a:p>
            <a:pPr>
              <a:buFontTx/>
              <a:buChar char="-"/>
            </a:pPr>
            <a:r>
              <a:rPr lang="pl-PL" dirty="0" smtClean="0"/>
              <a:t>długowieczność 111</a:t>
            </a:r>
          </a:p>
          <a:p>
            <a:pPr>
              <a:buNone/>
            </a:pPr>
            <a:r>
              <a:rPr lang="pl-PL" dirty="0" smtClean="0"/>
              <a:t>- komórki somatyczne 101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5786" y="4286256"/>
            <a:ext cx="7715304" cy="2214578"/>
          </a:xfrm>
        </p:spPr>
        <p:txBody>
          <a:bodyPr>
            <a:normAutofit/>
          </a:bodyPr>
          <a:lstStyle/>
          <a:p>
            <a:pPr algn="just"/>
            <a:r>
              <a:rPr lang="pl-PL" sz="2400" b="0" dirty="0" smtClean="0"/>
              <a:t>Wraz z uplasowaniem się Tango (</a:t>
            </a:r>
            <a:r>
              <a:rPr lang="pl-PL" sz="2400" b="0" dirty="0" err="1" smtClean="0"/>
              <a:t>zdj</a:t>
            </a:r>
            <a:r>
              <a:rPr lang="pl-PL" sz="2400" b="0" dirty="0" smtClean="0"/>
              <a:t>.) na  10 miejscu w rankingu TOP 100 w wycenie  tradycyjnej (TPI 2507) nadeszła ciekawa alternatywa dla krwi buhajów dominujących obecnie w wycenach, jak </a:t>
            </a:r>
            <a:r>
              <a:rPr lang="pl-PL" sz="2400" b="0" dirty="0" err="1" smtClean="0"/>
              <a:t>Supersire</a:t>
            </a:r>
            <a:r>
              <a:rPr lang="pl-PL" sz="2400" b="0" dirty="0" smtClean="0"/>
              <a:t>, </a:t>
            </a:r>
            <a:r>
              <a:rPr lang="pl-PL" sz="2400" b="0" dirty="0" err="1" smtClean="0"/>
              <a:t>Robust</a:t>
            </a:r>
            <a:r>
              <a:rPr lang="pl-PL" sz="2400" b="0" dirty="0" smtClean="0"/>
              <a:t> i </a:t>
            </a:r>
            <a:r>
              <a:rPr lang="pl-PL" sz="2400" b="0" dirty="0" err="1" smtClean="0"/>
              <a:t>Mogul</a:t>
            </a:r>
            <a:r>
              <a:rPr lang="pl-PL" sz="2400" b="0" dirty="0" smtClean="0"/>
              <a:t>.</a:t>
            </a: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/>
          </a:p>
        </p:txBody>
      </p:sp>
      <p:pic>
        <p:nvPicPr>
          <p:cNvPr id="5" name="Symbol zastępczy obrazu 4" descr="Tang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381" r="2381"/>
          <a:stretch>
            <a:fillRect/>
          </a:stretch>
        </p:blipFill>
        <p:spPr>
          <a:xfrm>
            <a:off x="2214546" y="612775"/>
            <a:ext cx="5064142" cy="379810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r>
              <a:rPr lang="pl-PL" sz="3600" i="1" dirty="0" smtClean="0"/>
              <a:t>Tango, syn Hilla (po </a:t>
            </a:r>
            <a:r>
              <a:rPr lang="pl-PL" sz="3600" i="1" dirty="0" err="1" smtClean="0"/>
              <a:t>Shottle</a:t>
            </a:r>
            <a:r>
              <a:rPr lang="pl-PL" sz="3600" i="1" dirty="0" smtClean="0"/>
              <a:t>) poprzedzany jest przez takie buhaje, jak Colby, FBI, </a:t>
            </a:r>
            <a:r>
              <a:rPr lang="pl-PL" sz="3600" i="1" dirty="0" err="1" smtClean="0"/>
              <a:t>Boliver</a:t>
            </a:r>
            <a:r>
              <a:rPr lang="pl-PL" sz="3600" i="1" dirty="0" smtClean="0"/>
              <a:t>, </a:t>
            </a:r>
            <a:r>
              <a:rPr lang="pl-PL" sz="3600" i="1" dirty="0" err="1" smtClean="0"/>
              <a:t>Addison</a:t>
            </a:r>
            <a:r>
              <a:rPr lang="pl-PL" sz="3600" i="1" dirty="0" smtClean="0"/>
              <a:t>. </a:t>
            </a:r>
            <a:endParaRPr lang="pl-PL" sz="3600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214554"/>
            <a:ext cx="4038600" cy="3911609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Cztery krowy z kojarzeń wstecznych ocenione zostały jako „Superior </a:t>
            </a:r>
            <a:r>
              <a:rPr lang="pl-PL" dirty="0" err="1" smtClean="0"/>
              <a:t>transmitters</a:t>
            </a:r>
            <a:r>
              <a:rPr lang="pl-PL" dirty="0" smtClean="0"/>
              <a:t>”, a matka Tango – </a:t>
            </a:r>
            <a:r>
              <a:rPr lang="pl-PL" dirty="0" err="1" smtClean="0"/>
              <a:t>Taya</a:t>
            </a:r>
            <a:r>
              <a:rPr lang="pl-PL" dirty="0" smtClean="0"/>
              <a:t> (córka </a:t>
            </a:r>
            <a:r>
              <a:rPr lang="pl-PL" dirty="0" err="1" smtClean="0"/>
              <a:t>Colby`ego</a:t>
            </a:r>
            <a:r>
              <a:rPr lang="pl-PL" dirty="0" smtClean="0"/>
              <a:t>) wywodzi się z rodziny  krów Clear-Echo.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214554"/>
            <a:ext cx="4038600" cy="3911609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 err="1" smtClean="0"/>
              <a:t>Taya</a:t>
            </a:r>
            <a:r>
              <a:rPr lang="pl-PL" dirty="0" smtClean="0"/>
              <a:t> to bardzo wydajna i płodna krowa – w pierwszej laktacji dała ponad 40 tys. funtów mleka (18 tys. kg), a w ciągu swego życia  wydała na świat wielu wysoko wycenionych potomków obu płci. 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r>
              <a:rPr lang="pl-PL" sz="4000" dirty="0" smtClean="0"/>
              <a:t>Kilka słów od hodowcy: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929222"/>
          </a:xfrm>
        </p:spPr>
        <p:txBody>
          <a:bodyPr>
            <a:normAutofit/>
          </a:bodyPr>
          <a:lstStyle/>
          <a:p>
            <a:pPr algn="just"/>
            <a:r>
              <a:rPr lang="pl-PL" dirty="0" smtClean="0"/>
              <a:t>„Skojarzenie Hilla z </a:t>
            </a:r>
            <a:r>
              <a:rPr lang="pl-PL" dirty="0" err="1" smtClean="0"/>
              <a:t>Tayą</a:t>
            </a:r>
            <a:r>
              <a:rPr lang="pl-PL" dirty="0" smtClean="0"/>
              <a:t> było strzałem w dziesiątkę” – tak uważa Bill Peck z </a:t>
            </a:r>
            <a:r>
              <a:rPr lang="pl-PL" dirty="0" err="1" smtClean="0"/>
              <a:t>Welcome</a:t>
            </a:r>
            <a:r>
              <a:rPr lang="pl-PL" dirty="0" smtClean="0"/>
              <a:t> Stock Farm (NY). „Córki Hilla to czarne, wysokie  krowy o satynowej sierści i płytkim wymieniu. Na to nałożyła się wybitna wydajność produkcji mleka przekazana przez </a:t>
            </a:r>
            <a:r>
              <a:rPr lang="pl-PL" dirty="0" err="1" smtClean="0"/>
              <a:t>Tayę</a:t>
            </a:r>
            <a:r>
              <a:rPr lang="pl-PL" dirty="0" smtClean="0"/>
              <a:t>. Takie cechy reprezentuje TANGO.” </a:t>
            </a:r>
          </a:p>
          <a:p>
            <a:pPr algn="just"/>
            <a:endParaRPr lang="pl-PL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000132"/>
          </a:xfrm>
        </p:spPr>
        <p:txBody>
          <a:bodyPr>
            <a:normAutofit/>
          </a:bodyPr>
          <a:lstStyle/>
          <a:p>
            <a:r>
              <a:rPr lang="pl-PL" sz="3200" dirty="0" err="1" smtClean="0"/>
              <a:t>Ms</a:t>
            </a:r>
            <a:r>
              <a:rPr lang="pl-PL" sz="3200" dirty="0" smtClean="0"/>
              <a:t> </a:t>
            </a:r>
            <a:r>
              <a:rPr lang="pl-PL" sz="3200" dirty="0" err="1" smtClean="0"/>
              <a:t>Welcome</a:t>
            </a:r>
            <a:r>
              <a:rPr lang="pl-PL" sz="3200" dirty="0" smtClean="0"/>
              <a:t> Colby </a:t>
            </a:r>
            <a:r>
              <a:rPr lang="pl-PL" sz="3200" dirty="0" err="1" smtClean="0"/>
              <a:t>Taya</a:t>
            </a:r>
            <a:r>
              <a:rPr lang="pl-PL" sz="3200" dirty="0" smtClean="0"/>
              <a:t> i Lotta Hill </a:t>
            </a:r>
            <a:r>
              <a:rPr lang="pl-PL" sz="3200" dirty="0" err="1" smtClean="0"/>
              <a:t>Shottle</a:t>
            </a:r>
            <a:endParaRPr lang="pl-PL" sz="3200" dirty="0"/>
          </a:p>
        </p:txBody>
      </p:sp>
      <p:pic>
        <p:nvPicPr>
          <p:cNvPr id="5" name="Symbol zastępczy zawartości 4" descr="Tango matk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20824"/>
            <a:ext cx="4038600" cy="2884714"/>
          </a:xfrm>
        </p:spPr>
      </p:pic>
      <p:pic>
        <p:nvPicPr>
          <p:cNvPr id="6" name="Symbol zastępczy zawartości 5" descr="Hil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20824"/>
            <a:ext cx="4038600" cy="288471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/>
          </a:bodyPr>
          <a:lstStyle/>
          <a:p>
            <a:r>
              <a:rPr lang="pl-PL" sz="3600" dirty="0" smtClean="0"/>
              <a:t>TANGO posiada bardzo wielu wybitnych synów: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3600" b="1" dirty="0" err="1" smtClean="0"/>
              <a:t>Sabre</a:t>
            </a:r>
            <a:r>
              <a:rPr lang="pl-PL" sz="3600" dirty="0" smtClean="0"/>
              <a:t> </a:t>
            </a:r>
            <a:r>
              <a:rPr lang="pl-PL" sz="3600" dirty="0" err="1" smtClean="0"/>
              <a:t>gTPI</a:t>
            </a:r>
            <a:r>
              <a:rPr lang="pl-PL" sz="3600" dirty="0" smtClean="0"/>
              <a:t> 2669,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Lylas</a:t>
            </a:r>
            <a:r>
              <a:rPr lang="pl-PL" sz="3600" b="1" dirty="0" smtClean="0"/>
              <a:t> </a:t>
            </a:r>
            <a:r>
              <a:rPr lang="pl-PL" sz="3600" dirty="0" err="1" smtClean="0"/>
              <a:t>gTPI</a:t>
            </a:r>
            <a:r>
              <a:rPr lang="pl-PL" sz="3600" dirty="0" smtClean="0"/>
              <a:t> 2654, </a:t>
            </a:r>
            <a:r>
              <a:rPr lang="pl-PL" sz="3600" b="1" dirty="0" err="1" smtClean="0"/>
              <a:t>Townsend</a:t>
            </a:r>
            <a:r>
              <a:rPr lang="pl-PL" sz="3600" b="1" dirty="0" smtClean="0"/>
              <a:t> </a:t>
            </a:r>
            <a:r>
              <a:rPr lang="pl-PL" sz="3600" dirty="0" err="1" smtClean="0"/>
              <a:t>gTPI</a:t>
            </a:r>
            <a:r>
              <a:rPr lang="pl-PL" sz="3600" dirty="0" smtClean="0"/>
              <a:t> 2646, </a:t>
            </a:r>
            <a:r>
              <a:rPr lang="pl-PL" sz="3600" b="1" dirty="0" smtClean="0"/>
              <a:t>Astral</a:t>
            </a:r>
            <a:r>
              <a:rPr lang="pl-PL" sz="3600" dirty="0" smtClean="0"/>
              <a:t> </a:t>
            </a:r>
            <a:r>
              <a:rPr lang="pl-PL" sz="3600" dirty="0" err="1" smtClean="0"/>
              <a:t>gTPI</a:t>
            </a:r>
            <a:r>
              <a:rPr lang="pl-PL" sz="3600" dirty="0" smtClean="0"/>
              <a:t> 2612.</a:t>
            </a:r>
            <a:br>
              <a:rPr lang="pl-PL" sz="3600" dirty="0" smtClean="0"/>
            </a:br>
            <a:r>
              <a:rPr lang="pl-PL" sz="3600" dirty="0" smtClean="0"/>
              <a:t>Najwyżej wyceniony po TANGO w </a:t>
            </a:r>
            <a:r>
              <a:rPr lang="pl-PL" sz="3600" dirty="0" err="1" smtClean="0"/>
              <a:t>portfolio</a:t>
            </a:r>
            <a:r>
              <a:rPr lang="pl-PL" sz="3600" dirty="0" smtClean="0"/>
              <a:t> CRI jest buhaj </a:t>
            </a:r>
            <a:r>
              <a:rPr lang="pl-PL" sz="3600" b="1" dirty="0" smtClean="0"/>
              <a:t>Tesla</a:t>
            </a:r>
            <a:r>
              <a:rPr lang="pl-PL" sz="3600" dirty="0" smtClean="0"/>
              <a:t> </a:t>
            </a:r>
            <a:r>
              <a:rPr lang="pl-PL" sz="3600" dirty="0" err="1" smtClean="0"/>
              <a:t>gTPI</a:t>
            </a:r>
            <a:r>
              <a:rPr lang="pl-PL" sz="3600" dirty="0" smtClean="0"/>
              <a:t> 2628, </a:t>
            </a:r>
            <a:r>
              <a:rPr lang="pl-PL" sz="3600" dirty="0" err="1" smtClean="0"/>
              <a:t>pdczas</a:t>
            </a:r>
            <a:r>
              <a:rPr lang="pl-PL" sz="3600" dirty="0" smtClean="0"/>
              <a:t> gdy w ofercie </a:t>
            </a:r>
            <a:r>
              <a:rPr lang="pl-PL" sz="3600" dirty="0" err="1" smtClean="0"/>
              <a:t>Evolution</a:t>
            </a:r>
            <a:r>
              <a:rPr lang="pl-PL" sz="3600" dirty="0" smtClean="0"/>
              <a:t> znajdziemy </a:t>
            </a:r>
            <a:r>
              <a:rPr lang="pl-PL" sz="3600" b="1" dirty="0" err="1" smtClean="0"/>
              <a:t>Jarmona</a:t>
            </a:r>
            <a:r>
              <a:rPr lang="pl-PL" sz="3600" b="1" dirty="0" smtClean="0"/>
              <a:t> </a:t>
            </a:r>
            <a:r>
              <a:rPr lang="pl-PL" sz="3600" dirty="0" err="1" smtClean="0"/>
              <a:t>gTPI</a:t>
            </a:r>
            <a:r>
              <a:rPr lang="pl-PL" sz="3600" dirty="0" smtClean="0"/>
              <a:t> 2560, a w ofercie </a:t>
            </a:r>
            <a:r>
              <a:rPr lang="pl-PL" sz="3600" dirty="0" err="1" smtClean="0"/>
              <a:t>Cogent</a:t>
            </a:r>
            <a:r>
              <a:rPr lang="pl-PL" sz="3600" dirty="0" smtClean="0"/>
              <a:t> </a:t>
            </a:r>
            <a:r>
              <a:rPr lang="pl-PL" sz="3600" b="1" dirty="0" smtClean="0"/>
              <a:t>Sambę</a:t>
            </a:r>
            <a:r>
              <a:rPr lang="pl-PL" sz="3600" dirty="0" smtClean="0"/>
              <a:t> </a:t>
            </a:r>
            <a:r>
              <a:rPr lang="pl-PL" sz="3600" dirty="0" err="1" smtClean="0"/>
              <a:t>gTPI</a:t>
            </a:r>
            <a:r>
              <a:rPr lang="pl-PL" sz="3600" dirty="0" smtClean="0"/>
              <a:t> 2524 – także synów TANGO.</a:t>
            </a:r>
            <a:endParaRPr lang="pl-PL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3214710"/>
          </a:xfrm>
        </p:spPr>
        <p:txBody>
          <a:bodyPr>
            <a:normAutofit fontScale="90000"/>
          </a:bodyPr>
          <a:lstStyle/>
          <a:p>
            <a:pPr algn="just"/>
            <a:r>
              <a:rPr lang="pl-PL" sz="2800" dirty="0" smtClean="0"/>
              <a:t>Córki buhaja TANGO (zdjęcia poniżej) to czarno umaszczone, zgrabne,  średniego kalibru krowy w szlachetnym typie mlecznym o mocno zawieszonym (tył), płytkim wymieniu. Ich proste strzyki ustawione są bardzo poprawnie – na wzorze kwadratu. (</a:t>
            </a:r>
            <a:r>
              <a:rPr lang="pl-PL" sz="2700" dirty="0" smtClean="0"/>
              <a:t>Zwrócić uwagę należy na więzadło środkowe, gdyż u niewielkiej liczby córek może być  </a:t>
            </a:r>
            <a:r>
              <a:rPr lang="pl-PL" sz="2700" dirty="0" err="1" smtClean="0"/>
              <a:t>ono</a:t>
            </a:r>
            <a:r>
              <a:rPr lang="pl-PL" sz="2700" dirty="0" smtClean="0"/>
              <a:t> nieco słabsze.)</a:t>
            </a:r>
            <a:br>
              <a:rPr lang="pl-PL" sz="2700" dirty="0" smtClean="0"/>
            </a:br>
            <a:r>
              <a:rPr lang="pl-PL" sz="2700" dirty="0" smtClean="0"/>
              <a:t>Wszystkie wyróżniają się pięknym ruchem i wspaniałym wymieniem, a </a:t>
            </a:r>
            <a:r>
              <a:rPr lang="pl-PL" sz="2700" dirty="0" err="1" smtClean="0"/>
              <a:t>do</a:t>
            </a:r>
            <a:r>
              <a:rPr lang="pl-PL" sz="2700" dirty="0" smtClean="0"/>
              <a:t> tego są mistrzyniami w produkcji mleka.</a:t>
            </a:r>
            <a:endParaRPr lang="pl-PL" sz="2700" dirty="0"/>
          </a:p>
        </p:txBody>
      </p:sp>
      <p:pic>
        <p:nvPicPr>
          <p:cNvPr id="5" name="Symbol zastępczy zawartości 4" descr="Tango córk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634630"/>
            <a:ext cx="3257544" cy="2509014"/>
          </a:xfrm>
        </p:spPr>
      </p:pic>
      <p:pic>
        <p:nvPicPr>
          <p:cNvPr id="6" name="Symbol zastępczy zawartości 5" descr="Tango córk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3504" y="3546137"/>
            <a:ext cx="3543296" cy="25309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Wysoka produkcja zwykle skutkuje głębokim, pojemnym wymieniem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pl-PL" dirty="0" smtClean="0"/>
              <a:t>     Jednak </a:t>
            </a:r>
            <a:r>
              <a:rPr lang="pl-PL" dirty="0" smtClean="0"/>
              <a:t>w przypadku </a:t>
            </a:r>
            <a:r>
              <a:rPr lang="pl-PL" dirty="0" err="1" smtClean="0"/>
              <a:t>Ms</a:t>
            </a:r>
            <a:r>
              <a:rPr lang="pl-PL" dirty="0" smtClean="0"/>
              <a:t> </a:t>
            </a:r>
            <a:r>
              <a:rPr lang="pl-PL" dirty="0" err="1" smtClean="0"/>
              <a:t>Welcome</a:t>
            </a:r>
            <a:r>
              <a:rPr lang="pl-PL" dirty="0" smtClean="0"/>
              <a:t> Hill Tango, który debiutuje na listach buhajów wycenionych tradycyjnie, jest zgoła inaczej – ma obecne 447 córek i przewagę na mleku 2351 funtów, zyskując imponujące 1.7 za płytkość wymienia (max 2 punkty)!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pl-PL" dirty="0" smtClean="0"/>
              <a:t>    A </a:t>
            </a:r>
            <a:r>
              <a:rPr lang="pl-PL" dirty="0" err="1" smtClean="0"/>
              <a:t>do</a:t>
            </a:r>
            <a:r>
              <a:rPr lang="pl-PL" dirty="0" smtClean="0"/>
              <a:t> tego </a:t>
            </a:r>
            <a:r>
              <a:rPr lang="pl-PL" dirty="0" smtClean="0"/>
              <a:t>oferuje </a:t>
            </a:r>
            <a:r>
              <a:rPr lang="pl-PL" dirty="0" smtClean="0"/>
              <a:t>ciekawy rodowód!</a:t>
            </a:r>
          </a:p>
          <a:p>
            <a:endParaRPr lang="pl-PL" dirty="0"/>
          </a:p>
        </p:txBody>
      </p:sp>
      <p:pic>
        <p:nvPicPr>
          <p:cNvPr id="5" name="Obraz 4" descr="20160627_1442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2500306"/>
            <a:ext cx="2357454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40048"/>
          </a:xfrm>
        </p:spPr>
        <p:txBody>
          <a:bodyPr>
            <a:normAutofit/>
          </a:bodyPr>
          <a:lstStyle/>
          <a:p>
            <a:r>
              <a:rPr lang="pl-PL" dirty="0" smtClean="0"/>
              <a:t>Tango bardzo wysoko wycenia się na indeksie ICC, zatem jego córki to przede wszystkim zwierzęta ciężko pracujące na swoje utrzymanie.</a:t>
            </a:r>
            <a:endParaRPr lang="pl-PL" dirty="0"/>
          </a:p>
        </p:txBody>
      </p:sp>
      <p:pic>
        <p:nvPicPr>
          <p:cNvPr id="4" name="Symbol zastępczy zawartości 3" descr="HGX01927-Parlor-Group-Sho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3371850"/>
            <a:ext cx="3353592" cy="268287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389</Words>
  <PresentationFormat>Pokaz na ekranie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Mr Welcome  Hill TANGO  </vt:lpstr>
      <vt:lpstr>Wraz z uplasowaniem się Tango (zdj.) na  10 miejscu w rankingu TOP 100 w wycenie  tradycyjnej (TPI 2507) nadeszła ciekawa alternatywa dla krwi buhajów dominujących obecnie w wycenach, jak Supersire, Robust i Mogul. </vt:lpstr>
      <vt:lpstr>Tango, syn Hilla (po Shottle) poprzedzany jest przez takie buhaje, jak Colby, FBI, Boliver, Addison. </vt:lpstr>
      <vt:lpstr>Kilka słów od hodowcy:</vt:lpstr>
      <vt:lpstr>Ms Welcome Colby Taya i Lotta Hill Shottle</vt:lpstr>
      <vt:lpstr>TANGO posiada bardzo wielu wybitnych synów: Sabre gTPI 2669, Lylas gTPI 2654, Townsend gTPI 2646, Astral gTPI 2612. Najwyżej wyceniony po TANGO w portfolio CRI jest buhaj Tesla gTPI 2628, pdczas gdy w ofercie Evolution znajdziemy Jarmona gTPI 2560, a w ofercie Cogent Sambę gTPI 2524 – także synów TANGO.</vt:lpstr>
      <vt:lpstr>Córki buhaja TANGO (zdjęcia poniżej) to czarno umaszczone, zgrabne,  średniego kalibru krowy w szlachetnym typie mlecznym o mocno zawieszonym (tył), płytkim wymieniu. Ich proste strzyki ustawione są bardzo poprawnie – na wzorze kwadratu. (Zwrócić uwagę należy na więzadło środkowe, gdyż u niewielkiej liczby córek może być  ono nieco słabsze.) Wszystkie wyróżniają się pięknym ruchem i wspaniałym wymieniem, a do tego są mistrzyniami w produkcji mleka.</vt:lpstr>
      <vt:lpstr>Wysoka produkcja zwykle skutkuje głębokim, pojemnym wymieniem</vt:lpstr>
      <vt:lpstr>Tango bardzo wysoko wycenia się na indeksie ICC, zatem jego córki to przede wszystkim zwierzęta ciężko pracujące na swoje utrzymanie.</vt:lpstr>
      <vt:lpstr>Tango uzyskał na polskim indeksie PF wartość 140 (wycena 1/2016):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TANGO – niepozorne wymię, a tak dużo mleka</dc:title>
  <dc:creator>Krzyzewska Justyna</dc:creator>
  <cp:lastModifiedBy>Jkrzyzewska</cp:lastModifiedBy>
  <cp:revision>32</cp:revision>
  <dcterms:created xsi:type="dcterms:W3CDTF">2016-06-21T13:01:19Z</dcterms:created>
  <dcterms:modified xsi:type="dcterms:W3CDTF">2016-07-12T13:59:25Z</dcterms:modified>
</cp:coreProperties>
</file>